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89" r:id="rId2"/>
    <p:sldMasterId id="2147483707" r:id="rId3"/>
  </p:sldMasterIdLst>
  <p:notesMasterIdLst>
    <p:notesMasterId r:id="rId83"/>
  </p:notesMasterIdLst>
  <p:sldIdLst>
    <p:sldId id="257" r:id="rId4"/>
    <p:sldId id="810" r:id="rId5"/>
    <p:sldId id="811" r:id="rId6"/>
    <p:sldId id="812" r:id="rId7"/>
    <p:sldId id="813" r:id="rId8"/>
    <p:sldId id="814" r:id="rId9"/>
    <p:sldId id="728" r:id="rId10"/>
    <p:sldId id="557" r:id="rId11"/>
    <p:sldId id="558" r:id="rId12"/>
    <p:sldId id="559" r:id="rId13"/>
    <p:sldId id="619" r:id="rId14"/>
    <p:sldId id="620" r:id="rId15"/>
    <p:sldId id="621" r:id="rId16"/>
    <p:sldId id="622" r:id="rId17"/>
    <p:sldId id="623" r:id="rId18"/>
    <p:sldId id="624" r:id="rId19"/>
    <p:sldId id="625" r:id="rId20"/>
    <p:sldId id="560" r:id="rId21"/>
    <p:sldId id="561" r:id="rId22"/>
    <p:sldId id="803" r:id="rId23"/>
    <p:sldId id="804" r:id="rId24"/>
    <p:sldId id="563" r:id="rId25"/>
    <p:sldId id="564" r:id="rId26"/>
    <p:sldId id="817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589" r:id="rId35"/>
    <p:sldId id="626" r:id="rId36"/>
    <p:sldId id="805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639" r:id="rId45"/>
    <p:sldId id="640" r:id="rId46"/>
    <p:sldId id="641" r:id="rId47"/>
    <p:sldId id="642" r:id="rId48"/>
    <p:sldId id="643" r:id="rId49"/>
    <p:sldId id="644" r:id="rId50"/>
    <p:sldId id="645" r:id="rId51"/>
    <p:sldId id="646" r:id="rId52"/>
    <p:sldId id="818" r:id="rId53"/>
    <p:sldId id="819" r:id="rId54"/>
    <p:sldId id="820" r:id="rId55"/>
    <p:sldId id="821" r:id="rId56"/>
    <p:sldId id="822" r:id="rId57"/>
    <p:sldId id="823" r:id="rId58"/>
    <p:sldId id="824" r:id="rId59"/>
    <p:sldId id="825" r:id="rId60"/>
    <p:sldId id="826" r:id="rId61"/>
    <p:sldId id="827" r:id="rId62"/>
    <p:sldId id="828" r:id="rId63"/>
    <p:sldId id="829" r:id="rId64"/>
    <p:sldId id="830" r:id="rId65"/>
    <p:sldId id="831" r:id="rId66"/>
    <p:sldId id="832" r:id="rId67"/>
    <p:sldId id="833" r:id="rId68"/>
    <p:sldId id="834" r:id="rId69"/>
    <p:sldId id="835" r:id="rId70"/>
    <p:sldId id="836" r:id="rId71"/>
    <p:sldId id="837" r:id="rId72"/>
    <p:sldId id="838" r:id="rId73"/>
    <p:sldId id="839" r:id="rId74"/>
    <p:sldId id="840" r:id="rId75"/>
    <p:sldId id="841" r:id="rId76"/>
    <p:sldId id="842" r:id="rId77"/>
    <p:sldId id="843" r:id="rId78"/>
    <p:sldId id="844" r:id="rId79"/>
    <p:sldId id="845" r:id="rId80"/>
    <p:sldId id="846" r:id="rId81"/>
    <p:sldId id="847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Dakota Regular" pitchFamily="2" charset="0"/>
      <p:regular r:id="rId88"/>
    </p:embeddedFont>
    <p:embeddedFont>
      <p:font typeface="ProFontWindows" panose="02000409000000000000" pitchFamily="49" charset="77"/>
      <p:regular r:id="rId89"/>
    </p:embeddedFont>
    <p:embeddedFont>
      <p:font typeface="Segoe UI" panose="020B0502040204020203" pitchFamily="34" charset="0"/>
      <p:regular r:id="rId90"/>
      <p:bold r:id="rId91"/>
      <p:italic r:id="rId92"/>
      <p:boldItalic r:id="rId93"/>
    </p:embeddedFont>
    <p:embeddedFont>
      <p:font typeface="Segoe UI Semibold" panose="020B0502040204020203" pitchFamily="34" charset="0"/>
      <p:regular r:id="rId94"/>
      <p:bold r:id="rId95"/>
      <p:italic r:id="rId96"/>
      <p:boldItalic r:id="rId97"/>
    </p:embeddedFont>
    <p:embeddedFont>
      <p:font typeface="Segoe UI Semilight" panose="020B0402040204020203" pitchFamily="34" charset="0"/>
      <p:regular r:id="rId98"/>
      <p:italic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5E9C"/>
    <a:srgbClr val="64A73B"/>
    <a:srgbClr val="6A1719"/>
    <a:srgbClr val="65686C"/>
    <a:srgbClr val="7071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1"/>
    <p:restoredTop sz="94694"/>
  </p:normalViewPr>
  <p:slideViewPr>
    <p:cSldViewPr snapToGrid="0">
      <p:cViewPr varScale="1">
        <p:scale>
          <a:sx n="65" d="100"/>
          <a:sy n="65" d="100"/>
        </p:scale>
        <p:origin x="216" y="1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2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4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F72C-0086-D04C-8E4C-1048BC19C057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3E2D7-FD64-A948-8E54-C9ABEF02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00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3E2D7-FD64-A948-8E54-C9ABEF028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93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9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5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8" y="5490668"/>
            <a:ext cx="3824561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664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985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378582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6"/>
            <a:ext cx="10972801" cy="648965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38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69522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3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4197076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70"/>
            <a:ext cx="12192000" cy="5819333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3516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21207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1"/>
            <a:ext cx="10363200" cy="705283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914400" y="2895601"/>
            <a:ext cx="5238749" cy="16243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  <a:p>
            <a:endParaRPr lang="en-US"/>
          </a:p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0750" y="1868821"/>
            <a:ext cx="10386484" cy="927100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fld id="{58394BBC-E024-1040-A257-0D0B61BE5F2D}" type="datetime1">
              <a:rPr lang="en-US" smtClean="0"/>
              <a:pPr>
                <a:defRPr/>
              </a:pPr>
              <a:t>11/21/22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20C262-E821-234F-991C-AE4526E969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68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967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245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26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71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4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5343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98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902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42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1092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451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77251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4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6726009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33352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1011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6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3CBF64-5C15-EF49-9B94-17918A8E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10213"/>
            <a:ext cx="2589528" cy="129476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010845"/>
            <a:ext cx="12202617" cy="85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8368" y="2268666"/>
            <a:ext cx="10363200" cy="820737"/>
          </a:xfrm>
        </p:spPr>
        <p:txBody>
          <a:bodyPr anchor="b"/>
          <a:lstStyle>
            <a:lvl1pPr>
              <a:defRPr sz="4533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84719" y="3648711"/>
            <a:ext cx="10386484" cy="430887"/>
          </a:xfrm>
        </p:spPr>
        <p:txBody>
          <a:bodyPr/>
          <a:lstStyle>
            <a:lvl1pPr>
              <a:buFontTx/>
              <a:buNone/>
              <a:defRPr sz="240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1" y="3361199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44106" y="5490669"/>
            <a:ext cx="3824564" cy="285257"/>
            <a:chOff x="457200" y="4117997"/>
            <a:chExt cx="2868422" cy="213943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>
              <a:lum bright="-30000"/>
            </a:blip>
            <a:srcRect l="13858"/>
            <a:stretch/>
          </p:blipFill>
          <p:spPr>
            <a:xfrm>
              <a:off x="837644" y="4117998"/>
              <a:ext cx="2487978" cy="213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4">
              <a:lum/>
            </a:blip>
            <a:srcRect r="87556"/>
            <a:stretch/>
          </p:blipFill>
          <p:spPr>
            <a:xfrm>
              <a:off x="457200" y="4117997"/>
              <a:ext cx="359411" cy="213942"/>
            </a:xfrm>
            <a:prstGeom prst="rect">
              <a:avLst/>
            </a:prstGeom>
          </p:spPr>
        </p:pic>
      </p:grpSp>
      <p:pic>
        <p:nvPicPr>
          <p:cNvPr id="16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8" y="5520914"/>
            <a:ext cx="4101143" cy="2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9997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2"/>
            <a:ext cx="10972801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99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5"/>
            <a:ext cx="10972801" cy="4452583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 sz="2401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5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501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>
            <a:lvl1pPr>
              <a:defRPr sz="3468" b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293" indent="-459293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552" indent="-380978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268" indent="-264568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115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>
            <a:lvl1pPr>
              <a:defRPr sz="3468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8" y="1143004"/>
            <a:ext cx="10972801" cy="4316105"/>
          </a:xfrm>
        </p:spPr>
        <p:txBody>
          <a:bodyPr/>
          <a:lstStyle>
            <a:lvl1pPr marL="459351" indent="-459351">
              <a:buClr>
                <a:schemeClr val="accent1"/>
              </a:buClr>
              <a:buSzPct val="100000"/>
              <a:buFont typeface="+mj-lt"/>
              <a:buAutoNum type="arabicPeriod"/>
              <a:defRPr sz="2401">
                <a:solidFill>
                  <a:schemeClr val="tx1"/>
                </a:solidFill>
              </a:defRPr>
            </a:lvl1pPr>
            <a:lvl2pPr marL="863666" indent="-381029">
              <a:buSzPct val="90000"/>
              <a:buFont typeface="+mj-lt"/>
              <a:buAutoNum type="alphaLcPeriod"/>
              <a:defRPr sz="2135">
                <a:solidFill>
                  <a:schemeClr val="tx1"/>
                </a:solidFill>
              </a:defRPr>
            </a:lvl2pPr>
            <a:lvl3pPr marL="1185421" indent="-264604">
              <a:buSzPct val="90000"/>
              <a:buFont typeface="+mj-lt"/>
              <a:buAutoNum type="romanLcPeriod"/>
              <a:defRPr sz="1868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5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5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225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7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52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2396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34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3"/>
            <a:ext cx="5386917" cy="4053388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567" indent="0">
              <a:buNone/>
              <a:defRPr sz="2667" b="1"/>
            </a:lvl2pPr>
            <a:lvl3pPr marL="1219132" indent="0">
              <a:buNone/>
              <a:defRPr sz="2401" b="1"/>
            </a:lvl3pPr>
            <a:lvl4pPr marL="1828700" indent="0">
              <a:buNone/>
              <a:defRPr sz="2135" b="1"/>
            </a:lvl4pPr>
            <a:lvl5pPr marL="2438267" indent="0">
              <a:buNone/>
              <a:defRPr sz="2135" b="1"/>
            </a:lvl5pPr>
            <a:lvl6pPr marL="3047832" indent="0">
              <a:buNone/>
              <a:defRPr sz="2135" b="1"/>
            </a:lvl6pPr>
            <a:lvl7pPr marL="3657399" indent="0">
              <a:buNone/>
              <a:defRPr sz="2135" b="1"/>
            </a:lvl7pPr>
            <a:lvl8pPr marL="4266965" indent="0">
              <a:buNone/>
              <a:defRPr sz="2135" b="1"/>
            </a:lvl8pPr>
            <a:lvl9pPr marL="4876533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61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37069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20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4720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47034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47034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235676" y="1917702"/>
            <a:ext cx="3374713" cy="3969655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1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2pPr>
            <a:lvl3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3pPr>
            <a:lvl4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4pPr>
            <a:lvl5pPr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defRPr sz="213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235676" y="1160447"/>
            <a:ext cx="3374713" cy="75452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401" b="1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1" y="1152967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1" y="1914965"/>
            <a:ext cx="109728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2099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79228" y="1155701"/>
            <a:ext cx="0" cy="473165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35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356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9" y="1250268"/>
            <a:ext cx="3115732" cy="4656499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267202" y="1250269"/>
            <a:ext cx="7251700" cy="46672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597067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36" y="23601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4718" y="4895192"/>
            <a:ext cx="10972801" cy="648968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99"/>
              </a:spcAft>
              <a:buClr>
                <a:schemeClr val="accent2"/>
              </a:buClr>
              <a:buNone/>
              <a:defRPr sz="2135">
                <a:solidFill>
                  <a:schemeClr val="tx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6140" y="1214443"/>
            <a:ext cx="10979149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97256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2"/>
            <a:ext cx="12192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4719" y="2372554"/>
            <a:ext cx="5494604" cy="3150276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>
                <a:solidFill>
                  <a:schemeClr val="bg1"/>
                </a:solidFill>
              </a:defRPr>
            </a:lvl1pPr>
            <a:lvl2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2pPr>
            <a:lvl3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3pPr>
            <a:lvl4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4pPr>
            <a:lvl5pPr>
              <a:lnSpc>
                <a:spcPts val="4000"/>
              </a:lnSpc>
              <a:spcBef>
                <a:spcPts val="95"/>
              </a:spcBef>
              <a:buClr>
                <a:schemeClr val="accent2"/>
              </a:buClr>
              <a:defRPr sz="3200"/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86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4736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6"/>
            <a:ext cx="12192000" cy="4917323"/>
          </a:xfrm>
        </p:spPr>
        <p:txBody>
          <a:bodyPr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5975133"/>
            <a:ext cx="10972801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95"/>
              </a:spcBef>
              <a:buClr>
                <a:schemeClr val="accent2"/>
              </a:buClr>
              <a:buNone/>
              <a:defRPr sz="2135" b="0" i="0" baseline="0">
                <a:solidFill>
                  <a:schemeClr val="tx1"/>
                </a:solidFill>
              </a:defRPr>
            </a:lvl1pPr>
            <a:lvl2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2pPr>
            <a:lvl3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3pPr>
            <a:lvl4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4pPr>
            <a:lvl5pPr>
              <a:lnSpc>
                <a:spcPts val="4800"/>
              </a:lnSpc>
              <a:spcBef>
                <a:spcPts val="95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16441602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796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4718" y="227754"/>
            <a:ext cx="10972801" cy="62600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1038667"/>
            <a:ext cx="12192000" cy="5819336"/>
          </a:xfrm>
        </p:spPr>
        <p:txBody>
          <a:bodyPr>
            <a:normAutofit/>
          </a:bodyPr>
          <a:lstStyle>
            <a:lvl1pPr marL="0" indent="0">
              <a:buNone/>
              <a:defRPr sz="29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28993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347719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DCE-EFC7-4997-B693-00C81DDA8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570976"/>
            <a:ext cx="9144000" cy="193899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0F4C2-A060-41D9-ADF7-D01BDD34B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7" indent="0" algn="ctr">
              <a:buNone/>
              <a:defRPr sz="2001"/>
            </a:lvl2pPr>
            <a:lvl3pPr marL="914372" indent="0" algn="ctr">
              <a:buNone/>
              <a:defRPr sz="1800"/>
            </a:lvl3pPr>
            <a:lvl4pPr marL="1371559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1" indent="0" algn="ctr">
              <a:buNone/>
              <a:defRPr sz="1600"/>
            </a:lvl6pPr>
            <a:lvl7pPr marL="2743117" indent="0" algn="ctr">
              <a:buNone/>
              <a:defRPr sz="1600"/>
            </a:lvl7pPr>
            <a:lvl8pPr marL="3200304" indent="0" algn="ctr">
              <a:buNone/>
              <a:defRPr sz="1600"/>
            </a:lvl8pPr>
            <a:lvl9pPr marL="36574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4E2-831B-419C-8C97-A539C604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DA6F061-0A21-4589-8FF9-B0816AC854A6}" type="datetimeFigureOut">
              <a:rPr lang="en-US" smtClean="0"/>
              <a:pPr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79A4-657D-4434-9F40-18F146D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36C5-75F5-40C4-B70E-E18868AB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3FB86-03E8-4A7E-9B15-6FD0A8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6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37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66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5"/>
            <a:ext cx="5384800" cy="4660268"/>
          </a:xfrm>
        </p:spPr>
        <p:txBody>
          <a:bodyPr/>
          <a:lstStyle>
            <a:lvl1pPr>
              <a:defRPr sz="2401">
                <a:solidFill>
                  <a:schemeClr val="tx1"/>
                </a:solidFill>
              </a:defRPr>
            </a:lvl1pPr>
            <a:lvl2pPr>
              <a:defRPr sz="2135">
                <a:solidFill>
                  <a:schemeClr val="tx1"/>
                </a:solidFill>
              </a:defRPr>
            </a:lvl2pPr>
            <a:lvl3pPr>
              <a:defRPr sz="1868">
                <a:solidFill>
                  <a:schemeClr val="tx1"/>
                </a:solidFill>
              </a:defRPr>
            </a:lvl3pPr>
            <a:lvl4pPr>
              <a:defRPr sz="2401"/>
            </a:lvl4pPr>
            <a:lvl5pPr>
              <a:defRPr sz="2401"/>
            </a:lvl5pPr>
            <a:lvl6pPr>
              <a:defRPr sz="2401"/>
            </a:lvl6pPr>
            <a:lvl7pPr>
              <a:defRPr sz="2401"/>
            </a:lvl7pPr>
            <a:lvl8pPr>
              <a:defRPr sz="2401"/>
            </a:lvl8pPr>
            <a:lvl9pPr>
              <a:defRPr sz="240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5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720" y="997807"/>
            <a:ext cx="5386917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720" y="1828801"/>
            <a:ext cx="5386917" cy="4053385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009683"/>
            <a:ext cx="5389033" cy="830997"/>
          </a:xfrm>
        </p:spPr>
        <p:txBody>
          <a:bodyPr anchor="b"/>
          <a:lstStyle>
            <a:lvl1pPr marL="0" indent="0">
              <a:buNone/>
              <a:defRPr sz="2401" b="1">
                <a:solidFill>
                  <a:schemeClr val="tx1"/>
                </a:solidFill>
              </a:defRPr>
            </a:lvl1pPr>
            <a:lvl2pPr marL="609646" indent="0">
              <a:buNone/>
              <a:defRPr sz="2667" b="1"/>
            </a:lvl2pPr>
            <a:lvl3pPr marL="1219294" indent="0">
              <a:buNone/>
              <a:defRPr sz="2401" b="1"/>
            </a:lvl3pPr>
            <a:lvl4pPr marL="1828938" indent="0">
              <a:buNone/>
              <a:defRPr sz="2135" b="1"/>
            </a:lvl4pPr>
            <a:lvl5pPr marL="2438584" indent="0">
              <a:buNone/>
              <a:defRPr sz="2135" b="1"/>
            </a:lvl5pPr>
            <a:lvl6pPr marL="3048232" indent="0">
              <a:buNone/>
              <a:defRPr sz="2135" b="1"/>
            </a:lvl6pPr>
            <a:lvl7pPr marL="3657878" indent="0">
              <a:buNone/>
              <a:defRPr sz="2135" b="1"/>
            </a:lvl7pPr>
            <a:lvl8pPr marL="4267523" indent="0">
              <a:buNone/>
              <a:defRPr sz="2135" b="1"/>
            </a:lvl8pPr>
            <a:lvl9pPr marL="4877170" indent="0">
              <a:buNone/>
              <a:defRPr sz="213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1840679"/>
            <a:ext cx="5389033" cy="4055159"/>
          </a:xfrm>
        </p:spPr>
        <p:txBody>
          <a:bodyPr/>
          <a:lstStyle>
            <a:lvl1pPr>
              <a:spcBef>
                <a:spcPts val="799"/>
              </a:spcBef>
              <a:defRPr sz="2135">
                <a:solidFill>
                  <a:schemeClr val="tx1"/>
                </a:solidFill>
              </a:defRPr>
            </a:lvl1pPr>
            <a:lvl2pPr>
              <a:spcBef>
                <a:spcPts val="799"/>
              </a:spcBef>
              <a:defRPr sz="1868">
                <a:solidFill>
                  <a:schemeClr val="tx1"/>
                </a:solidFill>
              </a:defRPr>
            </a:lvl2pPr>
            <a:lvl3pPr>
              <a:spcBef>
                <a:spcPts val="799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799"/>
              </a:spcBef>
              <a:defRPr sz="16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717" y="225733"/>
            <a:ext cx="10922000" cy="6260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23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4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92"/>
            <a:ext cx="10932584" cy="423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7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176367" y="6164734"/>
            <a:ext cx="349776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5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0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2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3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3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  <p:pic>
        <p:nvPicPr>
          <p:cNvPr id="13" name="Picture 12" descr="ihmeLogo.pn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1" y="6172200"/>
            <a:ext cx="1761759" cy="4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64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29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938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58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5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706" indent="-294238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176" indent="-30905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645" indent="-30905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527" indent="-298474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9173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820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8466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8111" indent="-298474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646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93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584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8232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878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7523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7170" algn="l" defTabSz="1219294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2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1">
          <a:solidFill>
            <a:schemeClr val="accent1"/>
          </a:solidFill>
          <a:latin typeface="Segoe UI" panose="020B05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" panose="020B05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" panose="020B05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4717" y="225736"/>
            <a:ext cx="10922000" cy="6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719" y="1144588"/>
            <a:ext cx="10932584" cy="42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4" y="6545119"/>
            <a:ext cx="12202617" cy="3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8068" y="6164736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DF3FB86-03E8-4A7E-9B15-6FD0A80CA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58" descr="C:\Users\Sarah\Desktop\IHME_logo_rgb-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92" y="6176779"/>
            <a:ext cx="3142445" cy="1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02114" y="6137147"/>
            <a:ext cx="3749757" cy="270420"/>
            <a:chOff x="451582" y="4588285"/>
            <a:chExt cx="3011671" cy="217192"/>
          </a:xfrm>
        </p:grpSpPr>
        <p:pic>
          <p:nvPicPr>
            <p:cNvPr id="16" name="Picture 15" descr="IHME_logo_acr_RGB_sm.png"/>
            <p:cNvPicPr>
              <a:picLocks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2" y="4588285"/>
              <a:ext cx="670914" cy="217192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 userDrawn="1"/>
          </p:nvCxnSpPr>
          <p:spPr>
            <a:xfrm>
              <a:off x="1263573" y="4605293"/>
              <a:ext cx="0" cy="1890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2">
              <a:lum bright="-30000"/>
            </a:blip>
            <a:srcRect l="13858"/>
            <a:stretch/>
          </p:blipFill>
          <p:spPr>
            <a:xfrm>
              <a:off x="1679866" y="4623146"/>
              <a:ext cx="1783387" cy="1533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/>
            </p:cNvPicPr>
            <p:nvPr userDrawn="1"/>
          </p:nvPicPr>
          <p:blipFill rotWithShape="1">
            <a:blip r:embed="rId22">
              <a:lum/>
            </a:blip>
            <a:srcRect r="87556"/>
            <a:stretch/>
          </p:blipFill>
          <p:spPr>
            <a:xfrm>
              <a:off x="1392699" y="4625681"/>
              <a:ext cx="257864" cy="15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93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468" b="0">
          <a:solidFill>
            <a:schemeClr val="accent2">
              <a:lumMod val="7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" charset="0"/>
        </a:defRPr>
      </a:lvl5pPr>
      <a:lvl6pPr marL="6095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6pPr>
      <a:lvl7pPr marL="12191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7pPr>
      <a:lvl8pPr marL="18287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8pPr>
      <a:lvl9pPr marL="243826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</a:defRPr>
      </a:lvl9pPr>
    </p:titleStyle>
    <p:bodyStyle>
      <a:lvl1pPr marL="309016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120000"/>
        <a:buChar char="•"/>
        <a:defRPr sz="2401">
          <a:solidFill>
            <a:schemeClr val="tx1"/>
          </a:solidFill>
          <a:latin typeface="Segoe UI Semilight" panose="020B0402040204020203" pitchFamily="34" charset="0"/>
          <a:ea typeface="+mn-ea"/>
          <a:cs typeface="+mn-cs"/>
        </a:defRPr>
      </a:lvl1pPr>
      <a:lvl2pPr marL="755608" indent="-294201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135">
          <a:solidFill>
            <a:schemeClr val="tx1"/>
          </a:solidFill>
          <a:latin typeface="Segoe UI Semilight" panose="020B0402040204020203" pitchFamily="34" charset="0"/>
        </a:defRPr>
      </a:lvl2pPr>
      <a:lvl3pPr marL="1217018" indent="-309016" algn="l" rtl="0" eaLnBrk="1" fontAlgn="base" hangingPunct="1">
        <a:spcBef>
          <a:spcPts val="799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 sz="1868">
          <a:solidFill>
            <a:schemeClr val="tx1"/>
          </a:solidFill>
          <a:latin typeface="Segoe UI Semilight" panose="020B0402040204020203" pitchFamily="34" charset="0"/>
        </a:defRPr>
      </a:lvl3pPr>
      <a:lvl4pPr marL="1678425" indent="-309016" algn="l" rtl="0" eaLnBrk="1" fontAlgn="base" hangingPunct="1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2135">
          <a:solidFill>
            <a:srgbClr val="404040"/>
          </a:solidFill>
          <a:latin typeface="+mn-lt"/>
        </a:defRPr>
      </a:lvl4pPr>
      <a:lvl5pPr marL="2129248" indent="-298435" algn="l" rtl="0" eaLnBrk="1" fontAlgn="base" hangingPunct="1">
        <a:spcBef>
          <a:spcPct val="45000"/>
        </a:spcBef>
        <a:spcAft>
          <a:spcPct val="0"/>
        </a:spcAft>
        <a:buChar char="»"/>
        <a:defRPr sz="2135">
          <a:solidFill>
            <a:schemeClr val="tx1"/>
          </a:solidFill>
          <a:latin typeface="+mn-lt"/>
        </a:defRPr>
      </a:lvl5pPr>
      <a:lvl6pPr marL="2738816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348383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957948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567515" indent="-298435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095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0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4pPr>
      <a:lvl5pPr marL="2438267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5pPr>
      <a:lvl6pPr marL="3047832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6pPr>
      <a:lvl7pPr marL="3657399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7pPr>
      <a:lvl8pPr marL="4266965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8pPr>
      <a:lvl9pPr marL="4876533" algn="l" defTabSz="1219132" rtl="0" eaLnBrk="1" latinLnBrk="0" hangingPunct="1">
        <a:defRPr sz="2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uw.edu/courses/1478728/files/81118529/download?wrap=1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368" y="2319961"/>
            <a:ext cx="10363200" cy="769441"/>
          </a:xfrm>
        </p:spPr>
        <p:txBody>
          <a:bodyPr/>
          <a:lstStyle/>
          <a:p>
            <a:r>
              <a:rPr lang="en-US" sz="4400" b="0">
                <a:solidFill>
                  <a:schemeClr val="accent2">
                    <a:lumMod val="75000"/>
                  </a:schemeClr>
                </a:solidFill>
              </a:rPr>
              <a:t>Epi 510: Data management in Stata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3950" y="1558206"/>
            <a:ext cx="9786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import delimited using "worldBankCountryIndicators.csv", ///</a:t>
            </a:r>
          </a:p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clear </a:t>
            </a:r>
            <a:r>
              <a:rPr lang="en-US" sz="24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varnames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(1) case(preserve)</a:t>
            </a:r>
          </a:p>
        </p:txBody>
      </p:sp>
    </p:spTree>
    <p:extLst>
      <p:ext uri="{BB962C8B-B14F-4D97-AF65-F5344CB8AC3E}">
        <p14:creationId xmlns:p14="http://schemas.microsoft.com/office/powerpoint/2010/main" val="8422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98860" y="1873250"/>
            <a:ext cx="8710367" cy="155575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Saving &amp; exporting data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B6D42-ED72-4450-AD17-7620F653A86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87317" y="1554375"/>
            <a:ext cx="7780337" cy="13033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err="1">
                <a:solidFill>
                  <a:schemeClr val="tx1"/>
                </a:solidFill>
                <a:cs typeface="Monaco"/>
              </a:rPr>
              <a:t>save</a:t>
            </a:r>
            <a:r>
              <a:rPr lang="en-US" b="0">
                <a:solidFill>
                  <a:schemeClr val="tx1"/>
                </a:solidFill>
                <a:cs typeface="Monaco"/>
              </a:rPr>
              <a:t> a 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Stata</a:t>
            </a:r>
            <a:r>
              <a:rPr lang="en-US" b="0">
                <a:solidFill>
                  <a:schemeClr val="tx1"/>
                </a:solidFill>
                <a:cs typeface="Monaco"/>
              </a:rPr>
              <a:t>-format (.</a:t>
            </a:r>
            <a:r>
              <a:rPr lang="en-US" b="0" err="1">
                <a:solidFill>
                  <a:schemeClr val="tx1"/>
                </a:solidFill>
                <a:cs typeface="Monaco"/>
              </a:rPr>
              <a:t>dta</a:t>
            </a:r>
            <a:r>
              <a:rPr lang="en-US" b="0">
                <a:solidFill>
                  <a:schemeClr val="tx1"/>
                </a:solidFill>
                <a:cs typeface="Monaco"/>
              </a:rPr>
              <a:t>) dataset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58003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sa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ve</a:t>
            </a:r>
          </a:p>
        </p:txBody>
      </p:sp>
    </p:spTree>
    <p:extLst>
      <p:ext uri="{BB962C8B-B14F-4D97-AF65-F5344CB8AC3E}">
        <p14:creationId xmlns:p14="http://schemas.microsoft.com/office/powerpoint/2010/main" val="15775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2443" y="1373182"/>
            <a:ext cx="946711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save </a:t>
            </a:r>
            <a:r>
              <a:rPr lang="en-US" sz="3200" i="1">
                <a:solidFill>
                  <a:prstClr val="black"/>
                </a:solidFill>
                <a:latin typeface="ProFontWindows" panose="02000409000000000000" pitchFamily="49" charset="0"/>
              </a:rPr>
              <a:t>filename</a:t>
            </a: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 [, replace]</a:t>
            </a:r>
          </a:p>
          <a:p>
            <a:pPr algn="ctr"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 algn="ctr"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 algn="ctr"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save “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worldBankCountryIndicators.dta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”, replace</a:t>
            </a:r>
          </a:p>
        </p:txBody>
      </p:sp>
    </p:spTree>
    <p:extLst>
      <p:ext uri="{BB962C8B-B14F-4D97-AF65-F5344CB8AC3E}">
        <p14:creationId xmlns:p14="http://schemas.microsoft.com/office/powerpoint/2010/main" val="38129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0C3D8-C4DE-40F3-8A78-8A033604008A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47952" y="1516668"/>
            <a:ext cx="8540766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export delimited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Export to delimited ASCII (text) data file (</a:t>
            </a:r>
            <a:r>
              <a:rPr lang="en-US" b="0" i="1">
                <a:solidFill>
                  <a:schemeClr val="tx1"/>
                </a:solidFill>
                <a:cs typeface="Monaco"/>
              </a:rPr>
              <a:t>e.g.</a:t>
            </a:r>
            <a:r>
              <a:rPr lang="en-US" b="0">
                <a:solidFill>
                  <a:schemeClr val="tx1"/>
                </a:solidFill>
                <a:cs typeface="Monaco"/>
              </a:rPr>
              <a:t> comma-delimited files)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322333" y="6088811"/>
            <a:ext cx="2690648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export delimited</a:t>
            </a:r>
          </a:p>
        </p:txBody>
      </p:sp>
    </p:spTree>
    <p:extLst>
      <p:ext uri="{BB962C8B-B14F-4D97-AF65-F5344CB8AC3E}">
        <p14:creationId xmlns:p14="http://schemas.microsoft.com/office/powerpoint/2010/main" val="144550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6429" y="2356012"/>
            <a:ext cx="1118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465E9C"/>
                </a:solidFill>
                <a:latin typeface="ProFontWindows" panose="02000409000000000000" pitchFamily="49" charset="0"/>
              </a:rPr>
              <a:t>export delimited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 using </a:t>
            </a:r>
            <a:r>
              <a:rPr lang="en-US" sz="2400" dirty="0">
                <a:solidFill>
                  <a:srgbClr val="AA2B1E"/>
                </a:solidFill>
                <a:latin typeface="ProFontWindows" panose="02000409000000000000" pitchFamily="49" charset="0"/>
              </a:rPr>
              <a:t>"worldBankCountryIndicators2.csv"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,  replace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370" y="1351857"/>
            <a:ext cx="11557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export delimited [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 using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filename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[if] [in] [,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options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384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1E2100-4FFE-4320-8400-154F33B921F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9553" y="1755268"/>
            <a:ext cx="7242175" cy="1571625"/>
          </a:xfrm>
        </p:spPr>
        <p:txBody>
          <a:bodyPr/>
          <a:lstStyle/>
          <a:p>
            <a:r>
              <a:rPr lang="en-US" sz="4800" b="0" err="1">
                <a:solidFill>
                  <a:schemeClr val="tx1"/>
                </a:solidFill>
                <a:latin typeface="ProFontWindows"/>
                <a:cs typeface="ProFontWindows"/>
              </a:rPr>
              <a:t>mkdir</a:t>
            </a:r>
            <a:b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</a:br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create a new directory</a:t>
            </a:r>
            <a:endParaRPr lang="en-US" sz="4400" b="0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46373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mkdir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421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676" y="917322"/>
            <a:ext cx="10040801" cy="548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 Semilight" panose="020B0402040204020203" pitchFamily="34" charset="0"/>
              </a:rPr>
              <a:t>Create a directory in which to store your data, logs &amp; do files during this class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"</a:t>
            </a: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your_name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ProFontWindows"/>
              <a:cs typeface="ProFontWindows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C:/data/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C:/data/projectFiles/inputData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C:/data/projectFiles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600" dirty="0" err="1">
                <a:solidFill>
                  <a:prstClr val="black"/>
                </a:solidFill>
                <a:latin typeface="ProFontWindows"/>
                <a:cs typeface="ProFontWindows"/>
              </a:rPr>
              <a:t>mkdir</a:t>
            </a:r>
            <a:r>
              <a:rPr lang="en-US" sz="3600" dirty="0">
                <a:solidFill>
                  <a:prstClr val="black"/>
                </a:solidFill>
                <a:latin typeface="ProFontWindows"/>
                <a:cs typeface="ProFontWindows"/>
              </a:rPr>
              <a:t> C:/data/projectFiles/inputData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3600" dirty="0">
              <a:solidFill>
                <a:prstClr val="black"/>
              </a:solidFill>
              <a:latin typeface="ProFontWindows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28219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853" y="1942703"/>
            <a:ext cx="10922000" cy="626005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Sorting the data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C2D09-5C54-4394-8355-11CF6B93C69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4750" y="1441245"/>
            <a:ext cx="9429750" cy="2370138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so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rt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arranges observations by the values of specified variables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621143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so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rt</a:t>
            </a:r>
          </a:p>
        </p:txBody>
      </p:sp>
    </p:spTree>
    <p:extLst>
      <p:ext uri="{BB962C8B-B14F-4D97-AF65-F5344CB8AC3E}">
        <p14:creationId xmlns:p14="http://schemas.microsoft.com/office/powerpoint/2010/main" val="4864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65337" y="2047744"/>
            <a:ext cx="7929563" cy="1160463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cs typeface="Segoe UI Semilight" panose="020B0402040204020203" pitchFamily="34" charset="0"/>
              </a:rPr>
              <a:t>Two more ways to explore your data:</a:t>
            </a:r>
            <a:b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</a:br>
            <a:r>
              <a:rPr lang="en-US" sz="4000" b="0">
                <a:solidFill>
                  <a:schemeClr val="tx1"/>
                </a:solidFill>
                <a:latin typeface="ProFontWindows" panose="02000409000000000000" pitchFamily="49" charset="0"/>
                <a:cs typeface="Segoe UI Semilight" panose="020B0402040204020203" pitchFamily="34" charset="0"/>
              </a:rPr>
              <a:t>list &amp; count</a:t>
            </a:r>
            <a:endParaRPr lang="en-US" sz="36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445" y="4659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sort </a:t>
            </a:r>
            <a:r>
              <a:rPr lang="en-US" sz="3200" err="1">
                <a:solidFill>
                  <a:prstClr val="black"/>
                </a:solidFill>
                <a:latin typeface="ProFontWindows" panose="02000409000000000000" pitchFamily="49" charset="0"/>
              </a:rPr>
              <a:t>iso</a:t>
            </a:r>
            <a:endParaRPr lang="en-US" sz="320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863" y="0"/>
            <a:ext cx="3390274" cy="6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997" y="-1"/>
            <a:ext cx="3400252" cy="68055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8445" y="46599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3200">
                <a:solidFill>
                  <a:prstClr val="black"/>
                </a:solidFill>
                <a:latin typeface="ProFontWindows" panose="02000409000000000000" pitchFamily="49" charset="0"/>
              </a:rPr>
              <a:t>sort year </a:t>
            </a:r>
            <a:r>
              <a:rPr lang="en-US" sz="3200" err="1">
                <a:solidFill>
                  <a:prstClr val="black"/>
                </a:solidFill>
                <a:latin typeface="ProFontWindows" panose="02000409000000000000" pitchFamily="49" charset="0"/>
              </a:rPr>
              <a:t>iso</a:t>
            </a:r>
            <a:endParaRPr lang="en-US" sz="320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8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5711DC-8EC2-4F81-BE78-B44715D2B04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76365" y="1231625"/>
            <a:ext cx="7780337" cy="2905125"/>
          </a:xfrm>
        </p:spPr>
        <p:txBody>
          <a:bodyPr/>
          <a:lstStyle/>
          <a:p>
            <a:r>
              <a:rPr lang="en-US" sz="4400" b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gsort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arranges observations in either ascending or descending order of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values of specified variables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8167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gsort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1897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5066" y="272534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gsort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year -pop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44450"/>
            <a:ext cx="339326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907029"/>
            <a:ext cx="10972801" cy="1368186"/>
          </a:xfrm>
        </p:spPr>
        <p:txBody>
          <a:bodyPr/>
          <a:lstStyle/>
          <a:p>
            <a:r>
              <a:rPr lang="en-US" dirty="0"/>
              <a:t>To sort observations in order of the contents of variables we use either </a:t>
            </a:r>
            <a:br>
              <a:rPr lang="en-US" dirty="0"/>
            </a:br>
            <a:r>
              <a:rPr lang="en-US" dirty="0">
                <a:latin typeface="ProFontWindows" panose="020B0604020202020204" charset="0"/>
              </a:rPr>
              <a:t>sort </a:t>
            </a:r>
            <a:r>
              <a:rPr lang="en-US" dirty="0"/>
              <a:t>or </a:t>
            </a:r>
            <a:r>
              <a:rPr lang="en-US" dirty="0" err="1">
                <a:latin typeface="ProFontWindows" panose="020B0604020202020204" charset="0"/>
              </a:rPr>
              <a:t>gsort</a:t>
            </a:r>
            <a:endParaRPr lang="en-US" dirty="0">
              <a:latin typeface="ProFontWindows" panose="020B0604020202020204" charset="0"/>
            </a:endParaRPr>
          </a:p>
          <a:p>
            <a:r>
              <a:rPr lang="en-US" dirty="0"/>
              <a:t>To order your variables we use </a:t>
            </a:r>
            <a:r>
              <a:rPr lang="en-US" dirty="0">
                <a:latin typeface="ProFontWindows" panose="020B0604020202020204" charset="0"/>
              </a:rPr>
              <a:t>order</a:t>
            </a:r>
          </a:p>
          <a:p>
            <a:endParaRPr lang="en-US" dirty="0">
              <a:latin typeface="ProFontWindows" panose="020B0604020202020204" charset="0"/>
            </a:endParaRPr>
          </a:p>
          <a:p>
            <a:pPr marL="0" indent="0">
              <a:buNone/>
            </a:pPr>
            <a:endParaRPr lang="en-US" dirty="0">
              <a:latin typeface="ProFontWindows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6373" y="2330503"/>
            <a:ext cx="1036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order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[, options]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Options           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-----------------------------------------------------------------------------------------   first         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to beginning of dataset; the default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last          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to end of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before(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)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before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after(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)    move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alphabetic        alphabetize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and move it to beginning of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sequential        alphabetize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varlist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keeping numbers sequential and move it to beginning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Arial" pitchFamily="34" charset="0"/>
              </a:rPr>
              <a:t>                  of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order</a:t>
            </a:r>
          </a:p>
        </p:txBody>
      </p:sp>
    </p:spTree>
    <p:extLst>
      <p:ext uri="{BB962C8B-B14F-4D97-AF65-F5344CB8AC3E}">
        <p14:creationId xmlns:p14="http://schemas.microsoft.com/office/powerpoint/2010/main" val="10299667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4214" y="1866703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Deleting data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604BC7-8643-4C69-82D8-D6C8BB27BEE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547" y="1592262"/>
            <a:ext cx="7491412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drop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delete variables or observations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76857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drop</a:t>
            </a:r>
          </a:p>
        </p:txBody>
      </p:sp>
    </p:spTree>
    <p:extLst>
      <p:ext uri="{BB962C8B-B14F-4D97-AF65-F5344CB8AC3E}">
        <p14:creationId xmlns:p14="http://schemas.microsoft.com/office/powerpoint/2010/main" val="38370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DD32DD-E56E-44A1-8EF1-17852F0971F1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49331" y="1024618"/>
            <a:ext cx="71393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variables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observations meeting criteria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Drop a range of observations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in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range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39149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drop</a:t>
            </a:r>
          </a:p>
        </p:txBody>
      </p:sp>
      <p:sp>
        <p:nvSpPr>
          <p:cNvPr id="4" name="TextBox 3"/>
          <p:cNvSpPr txBox="1"/>
          <p:nvPr/>
        </p:nvSpPr>
        <p:spPr>
          <a:xfrm rot="21006625">
            <a:off x="6129331" y="4384463"/>
            <a:ext cx="5118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400">
                <a:solidFill>
                  <a:srgbClr val="AA2B1E"/>
                </a:solidFill>
                <a:latin typeface="Dakota Regular" pitchFamily="2" charset="0"/>
              </a:rPr>
              <a:t>You can drop variables or </a:t>
            </a:r>
            <a:br>
              <a:rPr lang="en-US" sz="2400">
                <a:solidFill>
                  <a:srgbClr val="AA2B1E"/>
                </a:solidFill>
                <a:latin typeface="Dakota Regular" pitchFamily="2" charset="0"/>
              </a:rPr>
            </a:br>
            <a:r>
              <a:rPr lang="en-US" sz="2400">
                <a:solidFill>
                  <a:srgbClr val="AA2B1E"/>
                </a:solidFill>
                <a:latin typeface="Dakota Regular" pitchFamily="2" charset="0"/>
              </a:rPr>
              <a:t>observations, but not both!</a:t>
            </a:r>
          </a:p>
        </p:txBody>
      </p:sp>
    </p:spTree>
    <p:extLst>
      <p:ext uri="{BB962C8B-B14F-4D97-AF65-F5344CB8AC3E}">
        <p14:creationId xmlns:p14="http://schemas.microsoft.com/office/powerpoint/2010/main" val="27280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2409B-FDE0-4D10-A588-0BAF53B6A58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47961" y="1592262"/>
            <a:ext cx="7491412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keep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retain variables or observations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9373" y="6000310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keep</a:t>
            </a:r>
          </a:p>
        </p:txBody>
      </p:sp>
    </p:spTree>
    <p:extLst>
      <p:ext uri="{BB962C8B-B14F-4D97-AF65-F5344CB8AC3E}">
        <p14:creationId xmlns:p14="http://schemas.microsoft.com/office/powerpoint/2010/main" val="39943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16482" y="1156594"/>
            <a:ext cx="71393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variables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varlist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observations meeting criteria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endParaRPr lang="en-US" sz="2800" i="1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Keep a range of observations</a:t>
            </a: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in </a:t>
            </a:r>
            <a:r>
              <a:rPr lang="en-US" sz="2800" i="1">
                <a:solidFill>
                  <a:prstClr val="black"/>
                </a:solidFill>
                <a:latin typeface="ProFontWindows" panose="02000409000000000000" pitchFamily="49" charset="0"/>
              </a:rPr>
              <a:t>range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[if </a:t>
            </a:r>
            <a:r>
              <a:rPr lang="en-US" sz="2800" i="1" err="1">
                <a:solidFill>
                  <a:prstClr val="black"/>
                </a:solidFill>
                <a:latin typeface="ProFontWindows" panose="02000409000000000000" pitchFamily="49" charset="0"/>
              </a:rPr>
              <a:t>exp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8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030BB-1F66-4115-A588-B20EB125B7D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601" y="1678755"/>
            <a:ext cx="10922000" cy="626005"/>
          </a:xfrm>
        </p:spPr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list</a:t>
            </a:r>
            <a:br>
              <a:rPr lang="en-US" sz="4400" b="0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dirty="0">
                <a:solidFill>
                  <a:schemeClr val="tx1"/>
                </a:solidFill>
                <a:cs typeface="Monaco"/>
              </a:rPr>
              <a:t>lists values of variables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10870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list</a:t>
            </a:r>
          </a:p>
        </p:txBody>
      </p:sp>
    </p:spTree>
    <p:extLst>
      <p:ext uri="{BB962C8B-B14F-4D97-AF65-F5344CB8AC3E}">
        <p14:creationId xmlns:p14="http://schemas.microsoft.com/office/powerpoint/2010/main" val="19093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4214" y="1894984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8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218" y="1208179"/>
            <a:ext cx="102340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Working from </a:t>
            </a:r>
            <a:r>
              <a:rPr lang="en-US" sz="2400" dirty="0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worldBankCountryIndicators.csv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, create a new dataset from a subset of the data:</a:t>
            </a:r>
          </a:p>
          <a:p>
            <a:pPr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Drop all variables related to health expenditures &amp; out-of-pocket spending (hint: these start with </a:t>
            </a:r>
            <a:r>
              <a:rPr lang="en-US" sz="2400" dirty="0" err="1">
                <a:solidFill>
                  <a:prstClr val="black"/>
                </a:solidFill>
                <a:latin typeface="ProFontWindows" panose="020B0604020202020204" charset="0"/>
              </a:rPr>
              <a:t>hExp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and </a:t>
            </a:r>
            <a:r>
              <a:rPr lang="en-US" sz="2400" dirty="0" err="1">
                <a:solidFill>
                  <a:prstClr val="black"/>
                </a:solidFill>
                <a:latin typeface="ProFontWindows" panose="020B0604020202020204" charset="0"/>
              </a:rPr>
              <a:t>oop</a:t>
            </a: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Keep only observations from years 2000 through 2010, inclusive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2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4054" y="1655106"/>
            <a:ext cx="62513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drop 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hExp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* 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oop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*</a:t>
            </a: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if year&gt;=2000 &amp; year&lt;=2010</a:t>
            </a: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keep if 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inrange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(year, 2000, 2010)</a:t>
            </a:r>
          </a:p>
        </p:txBody>
      </p:sp>
    </p:spTree>
    <p:extLst>
      <p:ext uri="{BB962C8B-B14F-4D97-AF65-F5344CB8AC3E}">
        <p14:creationId xmlns:p14="http://schemas.microsoft.com/office/powerpoint/2010/main" val="7864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0642" y="1621738"/>
            <a:ext cx="9737889" cy="2760692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  <a:t>Save your dataset to the directory you just created in both Stata &amp; comma delimited formats </a:t>
            </a:r>
            <a:b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</a:br>
            <a:b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</a:br>
            <a:r>
              <a:rPr lang="en-US" b="0">
                <a:solidFill>
                  <a:schemeClr val="tx1"/>
                </a:solidFill>
                <a:latin typeface="Segoe UI Semilight" panose="020B0402040204020203" pitchFamily="34" charset="0"/>
              </a:rPr>
              <a:t>(use a new filename – something to let you know that this is classroom exercise file)</a:t>
            </a:r>
          </a:p>
        </p:txBody>
      </p:sp>
    </p:spTree>
    <p:extLst>
      <p:ext uri="{BB962C8B-B14F-4D97-AF65-F5344CB8AC3E}">
        <p14:creationId xmlns:p14="http://schemas.microsoft.com/office/powerpoint/2010/main" val="40752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8193" y="2424132"/>
            <a:ext cx="994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roFontWindows" panose="020B0604020202020204" charset="0"/>
              </a:rPr>
              <a:t>export delimited using “wbIndicatorsStataSession3.csv", replace</a:t>
            </a:r>
          </a:p>
          <a:p>
            <a:r>
              <a:rPr lang="en-US" sz="2400" dirty="0">
                <a:latin typeface="ProFontWindows" panose="020B0604020202020204" charset="0"/>
              </a:rPr>
              <a:t>save "wbIndicatorsStataSession3.csv", replace</a:t>
            </a:r>
          </a:p>
        </p:txBody>
      </p:sp>
    </p:spTree>
    <p:extLst>
      <p:ext uri="{BB962C8B-B14F-4D97-AF65-F5344CB8AC3E}">
        <p14:creationId xmlns:p14="http://schemas.microsoft.com/office/powerpoint/2010/main" val="18104983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68165" y="1790913"/>
            <a:ext cx="5732463" cy="769937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Labels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37E4D3-7FE6-41EF-853C-E6E48888B86E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70087" y="1169551"/>
            <a:ext cx="7253909" cy="248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Variable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a pretty label to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Name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beds		Hospital beds (per 1,000 people)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20295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1922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76617-3A27-442D-B37F-5D33AB0B6A6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10633" y="1573229"/>
            <a:ext cx="9203947" cy="1734001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var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iable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attaches a label (up to 80 characters) to a variable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7430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27250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6583" y="1373751"/>
            <a:ext cx="9998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label variable beds “Hospital beds (per 1,000 people)”</a:t>
            </a:r>
          </a:p>
        </p:txBody>
      </p:sp>
    </p:spTree>
    <p:extLst>
      <p:ext uri="{BB962C8B-B14F-4D97-AF65-F5344CB8AC3E}">
        <p14:creationId xmlns:p14="http://schemas.microsoft.com/office/powerpoint/2010/main" val="36953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0836" y="1951544"/>
            <a:ext cx="5732463" cy="7699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cs typeface="Segoe UI Semilight" panose="020B0402040204020203" pitchFamily="34" charset="0"/>
              </a:rPr>
              <a:t>Exercise</a:t>
            </a:r>
            <a:endParaRPr lang="en-US" sz="48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EE15B7-BAE2-467C-8E49-B19338FA9CF9}"/>
              </a:ext>
            </a:extLst>
          </p:cNvPr>
          <p:cNvSpPr/>
          <p:nvPr/>
        </p:nvSpPr>
        <p:spPr>
          <a:xfrm>
            <a:off x="499622" y="6019571"/>
            <a:ext cx="1163098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6927" y="139829"/>
            <a:ext cx="4288353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list country iso if 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region=="Sub-Saharan Africa" ///</a:t>
            </a:r>
          </a:p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latin typeface="ProFontWindows" panose="02000409000000000000" pitchFamily="49" charset="0"/>
              </a:rPr>
              <a:t>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3155"/>
          <a:stretch/>
        </p:blipFill>
        <p:spPr>
          <a:xfrm>
            <a:off x="5402715" y="139830"/>
            <a:ext cx="6219825" cy="6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5536" y="1225290"/>
            <a:ext cx="90270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Label variables 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pop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 through </a:t>
            </a: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popFemale</a:t>
            </a:r>
            <a:r>
              <a:rPr lang="en-US" sz="2800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as follows: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pop: 		“Population, total”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pop0_14:	“Population ages 0-14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tabLst>
                <a:tab pos="2116138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pop15_64:		“Population ages 15-64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pop65:		“Population ages 65+ (% of total)”</a:t>
            </a:r>
          </a:p>
          <a:p>
            <a:pPr marL="342900" indent="-342900" defTabSz="744538">
              <a:buFont typeface="Arial" panose="020B0604020202020204" pitchFamily="34" charset="0"/>
              <a:buChar char="•"/>
              <a:defRPr/>
            </a:pPr>
            <a:r>
              <a:rPr lang="en-US" sz="2400" err="1">
                <a:solidFill>
                  <a:prstClr val="black"/>
                </a:solidFill>
                <a:latin typeface="Segoe UI Semilight" panose="020B0402040204020203" pitchFamily="34" charset="0"/>
              </a:rPr>
              <a:t>popFemale</a:t>
            </a: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:	“Population, female (% of total)”</a:t>
            </a:r>
          </a:p>
          <a:p>
            <a:pPr>
              <a:defRPr/>
            </a:pPr>
            <a:endParaRPr lang="en-US" sz="28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endParaRPr lang="en-US" sz="1600">
              <a:solidFill>
                <a:prstClr val="black"/>
              </a:solidFill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828" y="1001167"/>
            <a:ext cx="84406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*** LABEL POPULATION VARIABLES ***</a:t>
            </a:r>
          </a:p>
          <a:p>
            <a:pPr>
              <a:defRPr/>
            </a:pPr>
            <a:endParaRPr lang="en-US" sz="20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label variable pop “Population, total”</a:t>
            </a:r>
          </a:p>
          <a:p>
            <a:pPr>
              <a:defRPr/>
            </a:pPr>
            <a:endParaRPr lang="en-US" sz="20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label variable pop0_14 "Population ages 0-14 (% of total)”</a:t>
            </a:r>
          </a:p>
          <a:p>
            <a:pPr>
              <a:defRPr/>
            </a:pPr>
            <a:endParaRPr lang="en-US" sz="20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label variable pop15_64 "Population ages 15-64 (% of total)”</a:t>
            </a:r>
          </a:p>
          <a:p>
            <a:pPr>
              <a:defRPr/>
            </a:pPr>
            <a:endParaRPr lang="en-US" sz="20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label variable pop65 "Population ages 65+ (% of total)”</a:t>
            </a:r>
          </a:p>
          <a:p>
            <a:pPr>
              <a:defRPr/>
            </a:pPr>
            <a:endParaRPr lang="en-US" sz="200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label variable </a:t>
            </a:r>
            <a:r>
              <a:rPr lang="en-US" sz="2000" err="1">
                <a:solidFill>
                  <a:prstClr val="black"/>
                </a:solidFill>
                <a:latin typeface="ProFontWindows" panose="02000409000000000000" pitchFamily="49" charset="0"/>
              </a:rPr>
              <a:t>popFemale</a:t>
            </a:r>
            <a:r>
              <a:rPr lang="en-US" sz="2000">
                <a:solidFill>
                  <a:prstClr val="black"/>
                </a:solidFill>
                <a:latin typeface="ProFontWindows" panose="02000409000000000000" pitchFamily="49" charset="0"/>
              </a:rPr>
              <a:t> "Population, female (% of total)”</a:t>
            </a:r>
          </a:p>
        </p:txBody>
      </p:sp>
    </p:spTree>
    <p:extLst>
      <p:ext uri="{BB962C8B-B14F-4D97-AF65-F5344CB8AC3E}">
        <p14:creationId xmlns:p14="http://schemas.microsoft.com/office/powerpoint/2010/main" val="416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ADB67-A06C-4873-BB01-9E56B2DCC738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70087" y="1169551"/>
            <a:ext cx="7253909" cy="248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Variable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a pretty label to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Name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beds		Hospital beds (per 1,000 people)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67430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5041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2421C2-DCB9-4703-81D2-881C5100371B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19637" y="1136477"/>
            <a:ext cx="8821567" cy="341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4000">
                <a:solidFill>
                  <a:prstClr val="black"/>
                </a:solidFill>
                <a:latin typeface="Segoe UI" panose="020B0502040204020203" pitchFamily="34" charset="0"/>
              </a:rPr>
              <a:t>Value labels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Attach labels to different values of a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Example: complete enrollment variable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00">
              <a:solidFill>
                <a:prstClr val="black"/>
              </a:solidFill>
              <a:latin typeface="Segoe UI Semilight" panose="020B0402040204020203" pitchFamily="34" charset="0"/>
            </a:endParaRP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Value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		</a:t>
            </a:r>
            <a:r>
              <a:rPr lang="en-US" sz="2800" u="sng">
                <a:solidFill>
                  <a:prstClr val="black"/>
                </a:solidFill>
                <a:latin typeface="Segoe UI Semilight" panose="020B0402040204020203" pitchFamily="34" charset="0"/>
              </a:rPr>
              <a:t>Label</a:t>
            </a: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   0		</a:t>
            </a:r>
            <a:r>
              <a:rPr lang="nn-NO" sz="2800">
                <a:solidFill>
                  <a:prstClr val="black"/>
                </a:solidFill>
                <a:latin typeface="Segoe UI Semilight" panose="020B0402040204020203" pitchFamily="34" charset="0"/>
              </a:rPr>
              <a:t>"Enrollment &lt;99%" </a:t>
            </a:r>
          </a:p>
          <a:p>
            <a:pPr lvl="1"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nn-NO" sz="2800">
                <a:solidFill>
                  <a:prstClr val="black"/>
                </a:solidFill>
                <a:latin typeface="Segoe UI Semilight" panose="020B0402040204020203" pitchFamily="34" charset="0"/>
              </a:rPr>
              <a:t>   1			"Enrollment 99%+"</a:t>
            </a:r>
            <a:endParaRPr lang="en-US" sz="2800">
              <a:solidFill>
                <a:prstClr val="black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35454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60305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E50683-1771-4485-A19C-7ACDA37897C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3693" y="1422400"/>
            <a:ext cx="7491412" cy="2841625"/>
          </a:xfrm>
        </p:spPr>
        <p:txBody>
          <a:bodyPr/>
          <a:lstStyle/>
          <a:p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de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fine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create value label definition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bel </a:t>
            </a:r>
            <a:r>
              <a:rPr lang="en-US" sz="4400" b="0" u="sng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val</a:t>
            </a:r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ues</a:t>
            </a:r>
            <a:br>
              <a:rPr lang="en-US" sz="48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attach value label definition to the variable</a:t>
            </a:r>
            <a:endParaRPr lang="en-US" sz="2800" b="0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63735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u="sng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</a:t>
            </a: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bel</a:t>
            </a:r>
          </a:p>
        </p:txBody>
      </p:sp>
    </p:spTree>
    <p:extLst>
      <p:ext uri="{BB962C8B-B14F-4D97-AF65-F5344CB8AC3E}">
        <p14:creationId xmlns:p14="http://schemas.microsoft.com/office/powerpoint/2010/main" val="34315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0428" y="151619"/>
            <a:ext cx="8603272" cy="616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tabulate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|      Freq.     Percent        Cum.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   0 |      1,085       80.61       80.61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   1 |        261       19.39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Total |      1,346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label define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completeEnrollDef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0 "Enrollment &lt;99%" 1 "Enrollment 99%+"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label values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completeEnrollDef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. tabulate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ProFontWindows" panose="02000409000000000000" pitchFamily="49" charset="0"/>
              </a:rPr>
              <a:t>completeEnroll</a:t>
            </a: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|      Freq.     Percent        Cum.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Enrollment &lt;99% |      1,085       80.61       80.61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Enrollment 99%+ |        261       19.39      100.00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----------------+-----------------------------------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>
                <a:solidFill>
                  <a:prstClr val="black"/>
                </a:solidFill>
                <a:latin typeface="ProFontWindows" panose="02000409000000000000" pitchFamily="49" charset="0"/>
              </a:rPr>
              <a:t>          Total |      1,346      100.00</a:t>
            </a:r>
          </a:p>
        </p:txBody>
      </p:sp>
    </p:spTree>
    <p:extLst>
      <p:ext uri="{BB962C8B-B14F-4D97-AF65-F5344CB8AC3E}">
        <p14:creationId xmlns:p14="http://schemas.microsoft.com/office/powerpoint/2010/main" val="233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1" y="1094751"/>
            <a:ext cx="7332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Create a categorical variable from </a:t>
            </a:r>
            <a:b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</a:br>
            <a:r>
              <a:rPr lang="en-US" sz="280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800">
                <a:solidFill>
                  <a:prstClr val="black"/>
                </a:solidFill>
                <a:latin typeface="Segoe UI Semilight" panose="020B0402040204020203" pitchFamily="34" charset="0"/>
              </a:rPr>
              <a:t>, define &amp; apply value labels:</a:t>
            </a:r>
            <a:r>
              <a:rPr lang="en-US" sz="2400">
                <a:solidFill>
                  <a:prstClr val="black"/>
                </a:solidFill>
                <a:latin typeface="Segoe UI Semilight" panose="020B0402040204020203" pitchFamily="34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00070"/>
              </p:ext>
            </p:extLst>
          </p:nvPr>
        </p:nvGraphicFramePr>
        <p:xfrm>
          <a:off x="2438401" y="2648358"/>
          <a:ext cx="7332783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1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Nat. Income Growth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New</a:t>
                      </a:r>
                      <a:r>
                        <a:rPr lang="en-US" sz="2800" baseline="0">
                          <a:latin typeface="Segoe UI" panose="020B0502040204020203" pitchFamily="34" charset="0"/>
                        </a:rPr>
                        <a:t> </a:t>
                      </a:r>
                      <a:br>
                        <a:rPr lang="en-US" sz="2800" baseline="0">
                          <a:latin typeface="Segoe UI" panose="020B0502040204020203" pitchFamily="34" charset="0"/>
                        </a:rPr>
                      </a:br>
                      <a:r>
                        <a:rPr lang="en-US" sz="2800" baseline="0">
                          <a:latin typeface="Segoe UI" panose="020B0502040204020203" pitchFamily="34" charset="0"/>
                        </a:rPr>
                        <a:t>Variable</a:t>
                      </a:r>
                      <a:endParaRPr lang="en-US" sz="2800">
                        <a:latin typeface="Segoe UI" panose="020B0502040204020203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Label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≤-1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“Negative”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&gt;-1 to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</a:rPr>
                        <a:t> &lt;1</a:t>
                      </a:r>
                      <a:endParaRPr lang="en-US" sz="2800" dirty="0">
                        <a:latin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“Stable”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≥1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</a:rPr>
                        <a:t>“Positive”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6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9074" y="1182231"/>
            <a:ext cx="103738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*** CREATE &amp; LABEL CATEGORICAL INCOME GROWTH VARIABLE ***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gen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= 1 if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&gt;= 1 &amp; !missing(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)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replace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= 0 if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&lt; 1 &amp;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&gt; -1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replace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= -1 if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&lt;= -1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	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label define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-1 "Negative" 0 "Stable" 1 "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Postive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"</a:t>
            </a:r>
          </a:p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label values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r>
              <a:rPr lang="en-US" sz="2000" dirty="0">
                <a:solidFill>
                  <a:prstClr val="black"/>
                </a:solidFill>
                <a:latin typeface="ProFontWindows" panose="02000409000000000000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ProFontWindows" panose="02000409000000000000" pitchFamily="49" charset="0"/>
              </a:rPr>
              <a:t>natIncomeGrowthCat</a:t>
            </a:r>
            <a:endParaRPr lang="en-US" sz="2000" dirty="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95D99E-9EF6-44BC-A9C3-47581192FEF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18023" y="1695450"/>
            <a:ext cx="7491412" cy="1733550"/>
          </a:xfrm>
        </p:spPr>
        <p:txBody>
          <a:bodyPr/>
          <a:lstStyle/>
          <a:p>
            <a:r>
              <a:rPr lang="en-US" sz="4400" b="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labelbook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sz="2800" b="0">
                <a:solidFill>
                  <a:schemeClr val="tx1"/>
                </a:solidFill>
                <a:cs typeface="Monaco"/>
              </a:rPr>
              <a:t>displays value label information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</a:t>
            </a:r>
            <a:r>
              <a:rPr lang="en-US" err="1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labelbook</a:t>
            </a:r>
            <a:endParaRPr lang="en-US">
              <a:solidFill>
                <a:prstClr val="white"/>
              </a:solidFill>
              <a:latin typeface="ProFontWindows" panose="02000409000000000000" pitchFamily="49" charset="0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758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51" y="525101"/>
            <a:ext cx="8139501" cy="472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2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26A353-C75A-44A7-9CCE-EE276DFDA9A9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74" y="1420583"/>
            <a:ext cx="10922000" cy="2008417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count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 err="1">
                <a:solidFill>
                  <a:schemeClr val="tx1"/>
                </a:solidFill>
                <a:cs typeface="Monaco"/>
              </a:rPr>
              <a:t>count</a:t>
            </a:r>
            <a:r>
              <a:rPr lang="en-US" b="0">
                <a:solidFill>
                  <a:schemeClr val="tx1"/>
                </a:solidFill>
                <a:cs typeface="Monaco"/>
              </a:rPr>
              <a:t> observations satisfying specified conditions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82589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FontWindows" panose="02000409000000000000" pitchFamily="49" charset="0"/>
                <a:cs typeface="Monaco"/>
              </a:rPr>
              <a:t>help count</a:t>
            </a:r>
          </a:p>
        </p:txBody>
      </p:sp>
    </p:spTree>
    <p:extLst>
      <p:ext uri="{BB962C8B-B14F-4D97-AF65-F5344CB8AC3E}">
        <p14:creationId xmlns:p14="http://schemas.microsoft.com/office/powerpoint/2010/main" val="27502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586" y="1763418"/>
            <a:ext cx="9110727" cy="83099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Date, math, &amp; string functions</a:t>
            </a:r>
            <a:endParaRPr lang="en-US" sz="44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Dates: Four ways to store dates in Stata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84188" y="1143000"/>
          <a:ext cx="10972800" cy="37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21">
                  <a:extLst>
                    <a:ext uri="{9D8B030D-6E8A-4147-A177-3AD203B41FA5}">
                      <a16:colId xmlns:a16="http://schemas.microsoft.com/office/drawing/2014/main" val="94211402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675784292"/>
                    </a:ext>
                  </a:extLst>
                </a:gridCol>
                <a:gridCol w="1743891">
                  <a:extLst>
                    <a:ext uri="{9D8B030D-6E8A-4147-A177-3AD203B41FA5}">
                      <a16:colId xmlns:a16="http://schemas.microsoft.com/office/drawing/2014/main" val="295866595"/>
                    </a:ext>
                  </a:extLst>
                </a:gridCol>
                <a:gridCol w="2339114">
                  <a:extLst>
                    <a:ext uri="{9D8B030D-6E8A-4147-A177-3AD203B41FA5}">
                      <a16:colId xmlns:a16="http://schemas.microsoft.com/office/drawing/2014/main" val="180424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8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Components</a:t>
                      </a:r>
                      <a:b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day, month,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year </a:t>
                      </a:r>
                      <a:r>
                        <a:rPr lang="en-US" baseline="0" dirty="0" err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vars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8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Human Readable</a:t>
                      </a: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Format (HRF)</a:t>
                      </a:r>
                      <a:b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"12 Dec 2020")</a:t>
                      </a:r>
                      <a:endParaRPr lang="en-US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0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Stata Internal Format (SIF)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days since 01jan1960 = 18,282)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5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Formatted SID</a:t>
                      </a:r>
                    </a:p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(e.g. SIF with HRF labels)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278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4458679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</a:t>
            </a:r>
            <a:r>
              <a:rPr lang="en-US" dirty="0" err="1">
                <a:latin typeface="ProFontWindows" panose="020B0604020202020204" charset="0"/>
              </a:rPr>
              <a:t>mdy</a:t>
            </a:r>
            <a:r>
              <a:rPr lang="en-US" dirty="0">
                <a:latin typeface="ProFontWindows" panose="020B0604020202020204" charset="0"/>
              </a:rPr>
              <a:t>(</a:t>
            </a:r>
            <a:r>
              <a:rPr lang="en-US" i="1" dirty="0">
                <a:latin typeface="ProFontWindows" panose="020B0604020202020204" charset="0"/>
              </a:rPr>
              <a:t>month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day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year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it-IT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display %td mdy(12, 1, 2019)</a:t>
            </a:r>
          </a:p>
          <a:p>
            <a:pPr marL="0" indent="0">
              <a:buNone/>
            </a:pPr>
            <a:r>
              <a:rPr lang="it-IT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3876181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&amp; formatting SIF dates from HRFs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452" y="1231492"/>
            <a:ext cx="9554977" cy="44252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generate </a:t>
            </a:r>
            <a:r>
              <a:rPr lang="en-US" i="1" dirty="0">
                <a:latin typeface="ProFontWindows" panose="020B0604020202020204" charset="0"/>
              </a:rPr>
              <a:t>date</a:t>
            </a:r>
            <a:r>
              <a:rPr lang="en-US" dirty="0">
                <a:latin typeface="ProFontWindows" panose="020B0604020202020204" charset="0"/>
              </a:rPr>
              <a:t> = date(</a:t>
            </a:r>
            <a:r>
              <a:rPr lang="en-US" i="1" dirty="0" err="1">
                <a:latin typeface="ProFontWindows" panose="020B0604020202020204" charset="0"/>
              </a:rPr>
              <a:t>HRFstr</a:t>
            </a:r>
            <a:r>
              <a:rPr lang="en-US" dirty="0">
                <a:latin typeface="ProFontWindows" panose="020B0604020202020204" charset="0"/>
              </a:rPr>
              <a:t>, </a:t>
            </a:r>
            <a:r>
              <a:rPr lang="en-US" i="1" dirty="0">
                <a:latin typeface="ProFontWindows" panose="020B0604020202020204" charset="0"/>
              </a:rPr>
              <a:t>mask</a:t>
            </a:r>
            <a:r>
              <a:rPr lang="en-US" dirty="0">
                <a:latin typeface="ProFontWindows" panose="020B060402020202020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format %td </a:t>
            </a:r>
            <a:r>
              <a:rPr lang="en-US" i="1" dirty="0">
                <a:latin typeface="ProFontWindows" panose="020B0604020202020204" charset="0"/>
              </a:rPr>
              <a:t>date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21884</a:t>
            </a:r>
          </a:p>
          <a:p>
            <a:pPr marL="0" indent="0">
              <a:buNone/>
            </a:pPr>
            <a:endParaRPr lang="en-US" dirty="0">
              <a:latin typeface="ProFontWindows" panose="020B0604020202020204" charset="0"/>
            </a:endParaRP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display %td date("01/12/2019", "DMY")</a:t>
            </a:r>
          </a:p>
          <a:p>
            <a:pPr marL="0" indent="0">
              <a:buNone/>
            </a:pPr>
            <a:r>
              <a:rPr lang="en-US" dirty="0">
                <a:latin typeface="ProFontWindows" panose="020B0604020202020204" charset="0"/>
              </a:rPr>
              <a:t>01dec2019</a:t>
            </a:r>
          </a:p>
          <a:p>
            <a:pPr marL="0" indent="0">
              <a:buNone/>
            </a:pPr>
            <a:endParaRPr lang="en-US" i="1" dirty="0">
              <a:latin typeface="ProFontWindows" panose="020B0604020202020204" charset="0"/>
            </a:endParaRPr>
          </a:p>
          <a:p>
            <a:endParaRPr lang="en-US" dirty="0"/>
          </a:p>
          <a:p>
            <a:r>
              <a:rPr lang="en-US" dirty="0"/>
              <a:t>From HRF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4029305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8" y="800124"/>
            <a:ext cx="5560141" cy="5740788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%td 21884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01dec2019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year(21884)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2019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month(21884)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12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day(21884)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dow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0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. display </a:t>
            </a:r>
            <a:r>
              <a:rPr lang="en-US" sz="2200" dirty="0" err="1">
                <a:latin typeface="ProFontWindows" panose="020B0604020202020204" charset="0"/>
              </a:rPr>
              <a:t>doy</a:t>
            </a:r>
            <a:r>
              <a:rPr lang="en-US" sz="2200" dirty="0">
                <a:latin typeface="ProFontWindows" panose="020B0604020202020204" charset="0"/>
              </a:rPr>
              <a:t>(21884)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ProFontWindows" panose="020B0604020202020204" charset="0"/>
              </a:rPr>
              <a:t>335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Extracting components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518636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7183" y="1637070"/>
            <a:ext cx="7234081" cy="2875937"/>
          </a:xfrm>
          <a:solidFill>
            <a:schemeClr val="bg1"/>
          </a:solidFill>
        </p:spPr>
        <p:txBody>
          <a:bodyPr numCol="1"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generate </a:t>
            </a:r>
            <a:r>
              <a:rPr lang="en-US" sz="2400" i="1" dirty="0" err="1">
                <a:latin typeface="ProFontWindows" panose="020B0604020202020204" charset="0"/>
              </a:rPr>
              <a:t>datestr</a:t>
            </a:r>
            <a:r>
              <a:rPr lang="en-US" sz="2400" dirty="0">
                <a:latin typeface="ProFontWindows" panose="020B0604020202020204" charset="0"/>
              </a:rPr>
              <a:t> = string(</a:t>
            </a:r>
            <a:r>
              <a:rPr lang="en-US" sz="2400" i="1" dirty="0" err="1">
                <a:latin typeface="ProFontWindows" panose="020B0604020202020204" charset="0"/>
              </a:rPr>
              <a:t>sif</a:t>
            </a:r>
            <a:r>
              <a:rPr lang="en-US" sz="2400" dirty="0">
                <a:latin typeface="ProFontWindows" panose="020B0604020202020204" charset="0"/>
              </a:rPr>
              <a:t>, "%td")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ProFontWindows" panose="020B060402020202020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. display string(21884, "%td")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ProFontWindows" panose="020B0604020202020204" charset="0"/>
              </a:rPr>
              <a:t>01dec2019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6"/>
            <a:ext cx="10922000" cy="626005"/>
          </a:xfrm>
        </p:spPr>
        <p:txBody>
          <a:bodyPr/>
          <a:lstStyle/>
          <a:p>
            <a:r>
              <a:rPr lang="en-US" dirty="0"/>
              <a:t>Creating HRFs from SIF 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datetime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589957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78BF46-1651-4372-B750-C7CAF3205822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817" y="603592"/>
            <a:ext cx="8134986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abs(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Absolute value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exp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e</a:t>
            </a:r>
            <a:r>
              <a:rPr kumimoji="0" lang="en-US" sz="28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natural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log10(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base-10 log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max(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max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min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x1…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mod(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modulus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with respect to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2256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sqrt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square-root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416601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1260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2322AF-8904-44EC-BC46-95AD2259523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6512" y="911602"/>
            <a:ext cx="8134986" cy="414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Math functions: rounding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ceil(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floor(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down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int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toward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integer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2174875" algn="l"/>
              </a:tabLst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round(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rounded to nearest multiple of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48576" y="608881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7502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48D9E8-D5F1-423A-A67C-A3F970BD0E24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2444" y="215587"/>
            <a:ext cx="8134986" cy="576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 Semilight" panose="020B0402040204020203" pitchFamily="34" charset="0"/>
              </a:rPr>
              <a:t>String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abbrev(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s,</a:t>
            </a:r>
            <a:r>
              <a:rPr kumimoji="0" lang="en-US" sz="2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abbreviated to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characters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lower(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lowercase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proper(s)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titlecase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returns 1 if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is found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strpos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s1,s2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position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where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is first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found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(s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1,s2,s3,n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s1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instances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replaced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s3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substring of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starting at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and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characters long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upper(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 uppercase</a:t>
            </a:r>
            <a:endParaRPr kumimoji="0" lang="en-US" sz="2400" b="0" i="1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>
                <a:tab pos="3319463" algn="l"/>
              </a:tabLst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	number of words in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67430" y="6106437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functions</a:t>
            </a:r>
          </a:p>
        </p:txBody>
      </p:sp>
    </p:spTree>
    <p:extLst>
      <p:ext uri="{BB962C8B-B14F-4D97-AF65-F5344CB8AC3E}">
        <p14:creationId xmlns:p14="http://schemas.microsoft.com/office/powerpoint/2010/main" val="31531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4482" y="234980"/>
            <a:ext cx="8614416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lower("UNITED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proper("UNITED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wordcount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("UNITED KINGDOM")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upper(lower("UNITED KINGDOM"))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UNITED KINGDOM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lcCountry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lower(country)</a:t>
            </a:r>
          </a:p>
        </p:txBody>
      </p:sp>
    </p:spTree>
    <p:extLst>
      <p:ext uri="{BB962C8B-B14F-4D97-AF65-F5344CB8AC3E}">
        <p14:creationId xmlns:p14="http://schemas.microsoft.com/office/powerpoint/2010/main" val="32522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8638" y="742943"/>
            <a:ext cx="8774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ProFontWindows" panose="02000409000000000000" pitchFamily="49" charset="0"/>
              </a:rPr>
              <a:t>count if region=="Sub-Saharan Africa" &amp; year==2010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38" y="2503305"/>
            <a:ext cx="7896382" cy="7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3571" y="1227407"/>
            <a:ext cx="11001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display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("Let's replace the spaces", " ", "_", 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Let's_replace_the_spaces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20320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59D92-9284-40A3-95B0-6E354EA48AE9}"/>
              </a:ext>
            </a:extLst>
          </p:cNvPr>
          <p:cNvSpPr/>
          <p:nvPr/>
        </p:nvSpPr>
        <p:spPr>
          <a:xfrm>
            <a:off x="2592477" y="2163679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use 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gbdChildMortalityData.dta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", clear</a:t>
            </a:r>
          </a:p>
        </p:txBody>
      </p:sp>
    </p:spTree>
    <p:extLst>
      <p:ext uri="{BB962C8B-B14F-4D97-AF65-F5344CB8AC3E}">
        <p14:creationId xmlns:p14="http://schemas.microsoft.com/office/powerpoint/2010/main" val="114515617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CC8E8D-30C8-4653-9CAF-B18952A0A630}"/>
              </a:ext>
            </a:extLst>
          </p:cNvPr>
          <p:cNvSpPr/>
          <p:nvPr/>
        </p:nvSpPr>
        <p:spPr>
          <a:xfrm>
            <a:off x="339366" y="5991288"/>
            <a:ext cx="11715822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874" y="157897"/>
            <a:ext cx="8464251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GBD Region |      Freq.     Percent        Cum.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Asia Pacific, High Income |        164        2.15        2.15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Asia, Central |        369        4.83        6.97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Asia, East |        120        1.57        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Asia, South |        246        3.22       11.76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Asia, Southeast |        533        6.97       18.74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Australasia |         82        1.07       19.81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Caribbean |        615        8.05       27.86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Central |        533        6.97       34.83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Eastern |        287        3.76       38.58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Europe, Western |        902       11.80       50.39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Latin America, Andean |        123        1.61       52.00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Latin America, Central |        369        4.83       56.82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Southern |        123        1.61       58.43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Latin America, Tropical |         82        1.07       59.51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Africa / Middle East |        779       10.19       69.70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North America, High Income |         82        1.07       70.77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Oceania |        348        4.55       75.32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Sub-Saharan Africa, Central |        246        3.22       78.54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East |        615        8.05       86.59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Southern |        246        3.22       89.81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Sub-Saharan Africa, West |        779       10.19      100.00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-----------------------------+-----------------------------------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2472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873" y="1385327"/>
            <a:ext cx="10731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"Asia*")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), "*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an =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), "*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*")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), "*north*")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2 -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"Asia*") if !missing(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</p:txBody>
      </p:sp>
    </p:spTree>
    <p:extLst>
      <p:ext uri="{BB962C8B-B14F-4D97-AF65-F5344CB8AC3E}">
        <p14:creationId xmlns:p14="http://schemas.microsoft.com/office/powerpoint/2010/main" val="37782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6D931B-77FF-4769-86B7-13A3E54EDFDE}"/>
              </a:ext>
            </a:extLst>
          </p:cNvPr>
          <p:cNvSpPr/>
          <p:nvPr/>
        </p:nvSpPr>
        <p:spPr>
          <a:xfrm>
            <a:off x="263952" y="6019571"/>
            <a:ext cx="11866650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1184" y="220797"/>
            <a:ext cx="8373880" cy="6306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gbdRegion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 |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GBD Region |         0          1 |     Total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Asia Pacific, High In |         0        164 |       164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Asia, Central |         0        369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Asia, East |         0        120 |       120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Asia, South |         0        246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Asia, Southeast |         0        533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Australasia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Caribbean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Central |       533          0 |       533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Eastern |       287          0 |       287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Europe, Western |       902          0 |       902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Andean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Centra |       369          0 |       369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Southe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123          0 |       123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Latin America, Tropic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Africa / Middle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North America, High I |        82          0 |        82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Oceania |       348          0 |       348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C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E |       615          0 |       615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S |       246          0 |       246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Sub-Saharan Africa, W |       779          0 |       779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----------------------+----------------------+----------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Total |     6,211      1,432 |     7,643 </a:t>
            </a:r>
          </a:p>
        </p:txBody>
      </p:sp>
    </p:spTree>
    <p:extLst>
      <p:ext uri="{BB962C8B-B14F-4D97-AF65-F5344CB8AC3E}">
        <p14:creationId xmlns:p14="http://schemas.microsoft.com/office/powerpoint/2010/main" val="30279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3828" y="768406"/>
            <a:ext cx="10887957" cy="4255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strmatch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(lower(income),"*high*") if !missing(income)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tab income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, missing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highIncomeTemp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Income Group |         0          1          . |     Total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      |         0          0         38 |        38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High income: OECD |         0      1,271          0 |     1,271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High income: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nonOECD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|         0        861          0 |       861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Low income |     1,435          0          0 |     1,435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Lower middle income |     1,927          0          0 |     1,927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Upper middle income |     2,111          0          0 |     2,111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---------------------+---------------------------------+----------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              Total |     5,473      2,132         38 |     7,643 </a:t>
            </a:r>
          </a:p>
        </p:txBody>
      </p:sp>
    </p:spTree>
    <p:extLst>
      <p:ext uri="{BB962C8B-B14F-4D97-AF65-F5344CB8AC3E}">
        <p14:creationId xmlns:p14="http://schemas.microsoft.com/office/powerpoint/2010/main" val="23644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7080" y="1772435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4992" y="1307258"/>
            <a:ext cx="99655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containing region in lowercase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another variable with region in lowercase and spaces replaced by underscores (“_”).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1789" y="1307681"/>
            <a:ext cx="10803117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regionLower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lower(region)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generate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region_Lower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subinstr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(lower(region), " ", "_", .)</a:t>
            </a:r>
          </a:p>
        </p:txBody>
      </p:sp>
    </p:spTree>
    <p:extLst>
      <p:ext uri="{BB962C8B-B14F-4D97-AF65-F5344CB8AC3E}">
        <p14:creationId xmlns:p14="http://schemas.microsoft.com/office/powerpoint/2010/main" val="23382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9496" y="1928519"/>
            <a:ext cx="10510887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Numeric-string conversion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4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36" y="1859340"/>
            <a:ext cx="9005646" cy="1569660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cs typeface="Segoe UI Semilight" panose="020B0402040204020203" pitchFamily="34" charset="0"/>
              </a:rPr>
              <a:t>Importing foreign data formats</a:t>
            </a:r>
            <a:endParaRPr lang="en-US" sz="5400" b="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5"/>
            <a:ext cx="7201988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 with numeric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“1990”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6769" y="1005841"/>
            <a:ext cx="3278462" cy="96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numeric variable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(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e.g.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== 1990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26527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8573" y="274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destring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07773" y="1023317"/>
            <a:ext cx="7576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generate(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yearStr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generated as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tostring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was int now str4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. destring year,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year has all characters numeric; replaced as int</a:t>
            </a:r>
          </a:p>
        </p:txBody>
      </p:sp>
    </p:spTree>
    <p:extLst>
      <p:ext uri="{BB962C8B-B14F-4D97-AF65-F5344CB8AC3E}">
        <p14:creationId xmlns:p14="http://schemas.microsoft.com/office/powerpoint/2010/main" val="277149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006" y="4302034"/>
            <a:ext cx="720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labeled numeric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3171" y="1255093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t>string variable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6145" y="1972770"/>
            <a:ext cx="979713" cy="2189920"/>
            <a:chOff x="3997235" y="1972770"/>
            <a:chExt cx="979713" cy="2189920"/>
          </a:xfrm>
        </p:grpSpPr>
        <p:sp>
          <p:nvSpPr>
            <p:cNvPr id="6" name="Down Arrow 5"/>
            <p:cNvSpPr/>
            <p:nvPr/>
          </p:nvSpPr>
          <p:spPr>
            <a:xfrm>
              <a:off x="3997235" y="1972770"/>
              <a:ext cx="287383" cy="218992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4689565" y="1972770"/>
              <a:ext cx="287383" cy="218991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92286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en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8572" y="2744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dec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+mn-cs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17806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69460"/>
            <a:ext cx="11973697" cy="65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7F493-4678-45BB-A323-721B34AFD290}"/>
              </a:ext>
            </a:extLst>
          </p:cNvPr>
          <p:cNvSpPr/>
          <p:nvPr/>
        </p:nvSpPr>
        <p:spPr>
          <a:xfrm>
            <a:off x="1169649" y="239559"/>
            <a:ext cx="104681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encode region, gen(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.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labelbook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value label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values                                   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range:  [1,7]                     string length:  [10,26]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N:  7                 unique at full length: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gaps:  no                  unique at length 12: 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missing .*:  0                           null string: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leading/trailing blanks: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                         numeric -&gt; numeric: 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1   East Asia &amp; Pacific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2   Europe &amp; Central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3   Latin America &amp; Caribbean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4   Middle East &amp; North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5   North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6   South Asia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        7   Sub-Saharan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   variables: 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FontWindows" panose="020B0604020202020204" charset="0"/>
                <a:ea typeface="+mn-ea"/>
                <a:cs typeface="+mn-cs"/>
              </a:rPr>
              <a:t>regionCode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FontWindow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0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64849" y="1941415"/>
            <a:ext cx="8561388" cy="830997"/>
          </a:xfrm>
        </p:spPr>
        <p:txBody>
          <a:bodyPr/>
          <a:lstStyle/>
          <a:p>
            <a:r>
              <a:rPr lang="en-US" sz="4800" b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Extended generation functions</a:t>
            </a:r>
            <a:endParaRPr lang="en-US" sz="4400" b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F4022-A814-4982-BCCB-4FAB9FC558EF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4257" y="1441254"/>
            <a:ext cx="7780337" cy="1836738"/>
          </a:xfrm>
        </p:spPr>
        <p:txBody>
          <a:bodyPr/>
          <a:lstStyle/>
          <a:p>
            <a:r>
              <a:rPr lang="en-US" sz="4400" err="1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egen</a:t>
            </a:r>
            <a:br>
              <a:rPr lang="en-US" sz="440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>
                <a:solidFill>
                  <a:schemeClr val="tx1"/>
                </a:solidFill>
                <a:latin typeface="Segoe UI Semilight" panose="020B0402040204020203" pitchFamily="34" charset="0"/>
                <a:cs typeface="Monaco"/>
              </a:rPr>
              <a:t>generate a new variable using extended generation functions</a:t>
            </a:r>
            <a:endParaRPr lang="en-US">
              <a:solidFill>
                <a:schemeClr val="tx1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444882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24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A3AF53-92A2-41CD-97DA-6BFF921F9823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4081" y="1285782"/>
            <a:ext cx="10444899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minimum value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minPop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 min(pop)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constant variable containing the total (sum) of all observations of the variable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totalPop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= total(pop)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4"/>
              </a:spcBef>
              <a:spcAft>
                <a:spcPct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548576" y="6019571"/>
            <a:ext cx="2419685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help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FontWindows" panose="02000409000000000000" pitchFamily="49" charset="0"/>
                <a:ea typeface="+mn-ea"/>
                <a:cs typeface="Monaco"/>
              </a:rPr>
              <a:t>egen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FontWindows" panose="02000409000000000000" pitchFamily="49" charset="0"/>
              <a:ea typeface="+mn-ea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065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89056" y="1913837"/>
            <a:ext cx="5732463" cy="769938"/>
          </a:xfrm>
        </p:spPr>
        <p:txBody>
          <a:bodyPr/>
          <a:lstStyle/>
          <a:p>
            <a:r>
              <a:rPr lang="en-US"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Exercise</a:t>
            </a:r>
            <a:endParaRPr lang="en-US" sz="4800">
              <a:solidFill>
                <a:schemeClr val="tx1"/>
              </a:solidFill>
              <a:latin typeface="ProFontWindows" panose="02000409000000000000" pitchFamily="49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946" y="1459396"/>
            <a:ext cx="103170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new variable that contains the total number of under-five deaths.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Create a variable that contains the mean under 5 mortality rate</a:t>
            </a:r>
          </a:p>
        </p:txBody>
      </p:sp>
    </p:spTree>
    <p:extLst>
      <p:ext uri="{BB962C8B-B14F-4D97-AF65-F5344CB8AC3E}">
        <p14:creationId xmlns:p14="http://schemas.microsoft.com/office/powerpoint/2010/main" val="2406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1195" y="1249815"/>
            <a:ext cx="8263801" cy="1397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under5DeathsTotal = total(under5Deaths)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FontWindows"/>
              <a:ea typeface="+mn-ea"/>
              <a:cs typeface="ProFontWindow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FDA023"/>
              </a:buClr>
              <a:buSzPct val="11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egen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FontWindows"/>
                <a:ea typeface="+mn-ea"/>
                <a:cs typeface="ProFontWindows"/>
              </a:rPr>
              <a:t> under5MrMean = mean(under5MR)</a:t>
            </a:r>
          </a:p>
        </p:txBody>
      </p:sp>
    </p:spTree>
    <p:extLst>
      <p:ext uri="{BB962C8B-B14F-4D97-AF65-F5344CB8AC3E}">
        <p14:creationId xmlns:p14="http://schemas.microsoft.com/office/powerpoint/2010/main" val="31355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B24343-A365-4E6C-9B27-B235B1695537}"/>
              </a:ext>
            </a:extLst>
          </p:cNvPr>
          <p:cNvSpPr/>
          <p:nvPr/>
        </p:nvSpPr>
        <p:spPr>
          <a:xfrm>
            <a:off x="8354590" y="6019571"/>
            <a:ext cx="3776011" cy="51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16100" y="1574800"/>
            <a:ext cx="7780338" cy="1836738"/>
          </a:xfrm>
        </p:spPr>
        <p:txBody>
          <a:bodyPr/>
          <a:lstStyle/>
          <a:p>
            <a:r>
              <a:rPr lang="en-US" sz="4400" b="0">
                <a:solidFill>
                  <a:schemeClr val="tx1"/>
                </a:solidFill>
                <a:latin typeface="ProFontWindows" panose="02000409000000000000" pitchFamily="49" charset="0"/>
                <a:cs typeface="Monaco"/>
              </a:rPr>
              <a:t>import delimited</a:t>
            </a:r>
            <a:br>
              <a:rPr lang="en-US" sz="4400" b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Read delimited ASCII (text) data </a:t>
            </a:r>
            <a:br>
              <a:rPr lang="en-US" b="0">
                <a:solidFill>
                  <a:schemeClr val="tx1"/>
                </a:solidFill>
                <a:cs typeface="Monaco"/>
              </a:rPr>
            </a:br>
            <a:r>
              <a:rPr lang="en-US" b="0">
                <a:solidFill>
                  <a:schemeClr val="tx1"/>
                </a:solidFill>
                <a:cs typeface="Monaco"/>
              </a:rPr>
              <a:t>(</a:t>
            </a:r>
            <a:r>
              <a:rPr lang="en-US" b="0" i="1">
                <a:solidFill>
                  <a:schemeClr val="tx1"/>
                </a:solidFill>
                <a:cs typeface="Monaco"/>
              </a:rPr>
              <a:t>e.g.</a:t>
            </a:r>
            <a:r>
              <a:rPr lang="en-US" b="0">
                <a:solidFill>
                  <a:schemeClr val="tx1"/>
                </a:solidFill>
                <a:cs typeface="Monaco"/>
              </a:rPr>
              <a:t> comma-delimited files)</a:t>
            </a: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208163" y="5998739"/>
            <a:ext cx="2742900" cy="37431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>
                <a:solidFill>
                  <a:prstClr val="white"/>
                </a:solidFill>
                <a:latin typeface="ProFontWindows" panose="02000409000000000000" pitchFamily="49" charset="0"/>
                <a:cs typeface="Monaco"/>
              </a:rPr>
              <a:t>help import delimited</a:t>
            </a:r>
          </a:p>
        </p:txBody>
      </p:sp>
    </p:spTree>
    <p:extLst>
      <p:ext uri="{BB962C8B-B14F-4D97-AF65-F5344CB8AC3E}">
        <p14:creationId xmlns:p14="http://schemas.microsoft.com/office/powerpoint/2010/main" val="3943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5545" y="1321495"/>
            <a:ext cx="9770301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 Semilight" panose="020B0402040204020203" pitchFamily="34" charset="0"/>
              </a:rPr>
              <a:t>Import </a:t>
            </a:r>
            <a:r>
              <a:rPr lang="en-US" sz="2800" dirty="0">
                <a:solidFill>
                  <a:prstClr val="black"/>
                </a:solidFill>
                <a:latin typeface="ProFontWindows" panose="02000409000000000000" pitchFamily="49" charset="0"/>
              </a:rPr>
              <a:t>worldBankCountryIndicators.csv</a:t>
            </a: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r>
              <a: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https://canvas.uw.edu/courses/1478728/files/81118529</a:t>
            </a:r>
            <a:endParaRPr lang="en-US" sz="2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54"/>
              </a:spcBef>
              <a:buClr>
                <a:srgbClr val="FDA023"/>
              </a:buClr>
              <a:buSzPct val="110000"/>
              <a:defRPr/>
            </a:pPr>
            <a:endParaRPr lang="en-US" sz="2800" dirty="0">
              <a:solidFill>
                <a:prstClr val="black"/>
              </a:solidFill>
              <a:latin typeface="ProFontWindows" panose="020004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epi510_R_1</Template>
  <TotalTime>3657</TotalTime>
  <Words>2571</Words>
  <Application>Microsoft Macintosh PowerPoint</Application>
  <PresentationFormat>Widescreen</PresentationFormat>
  <Paragraphs>457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Calibri</vt:lpstr>
      <vt:lpstr>Segoe UI</vt:lpstr>
      <vt:lpstr>Monaco</vt:lpstr>
      <vt:lpstr>Courier New</vt:lpstr>
      <vt:lpstr>Arial</vt:lpstr>
      <vt:lpstr>Dakota Regular</vt:lpstr>
      <vt:lpstr>ProFontWindows</vt:lpstr>
      <vt:lpstr>Segoe UI Semibold</vt:lpstr>
      <vt:lpstr>Segoe UI Semilight</vt:lpstr>
      <vt:lpstr>IHME ppt template_1109</vt:lpstr>
      <vt:lpstr>1_IHME ppt template_1109</vt:lpstr>
      <vt:lpstr>2_IHME ppt template_1109</vt:lpstr>
      <vt:lpstr>Epi 510: Data management in Stata I</vt:lpstr>
      <vt:lpstr>Two more ways to explore your data: list &amp; count</vt:lpstr>
      <vt:lpstr>list lists values of variables</vt:lpstr>
      <vt:lpstr>PowerPoint Presentation</vt:lpstr>
      <vt:lpstr>count count observations satisfying specified conditions</vt:lpstr>
      <vt:lpstr>PowerPoint Presentation</vt:lpstr>
      <vt:lpstr>Importing foreign data formats</vt:lpstr>
      <vt:lpstr>import delimited Read delimited ASCII (text) data  (e.g. comma-delimited files)</vt:lpstr>
      <vt:lpstr>PowerPoint Presentation</vt:lpstr>
      <vt:lpstr>PowerPoint Presentation</vt:lpstr>
      <vt:lpstr>Saving &amp; exporting data</vt:lpstr>
      <vt:lpstr>save save a Stata-format (.dta) dataset</vt:lpstr>
      <vt:lpstr>PowerPoint Presentation</vt:lpstr>
      <vt:lpstr>export delimited Export to delimited ASCII (text) data file (e.g. comma-delimited files)</vt:lpstr>
      <vt:lpstr>PowerPoint Presentation</vt:lpstr>
      <vt:lpstr>mkdir create a new directory</vt:lpstr>
      <vt:lpstr>PowerPoint Presentation</vt:lpstr>
      <vt:lpstr>Sorting the data</vt:lpstr>
      <vt:lpstr>sort arranges observations by the values of specified variables  </vt:lpstr>
      <vt:lpstr>PowerPoint Presentation</vt:lpstr>
      <vt:lpstr>PowerPoint Presentation</vt:lpstr>
      <vt:lpstr>gsort arranges observations in either ascending or descending order of values of specified variables  </vt:lpstr>
      <vt:lpstr>PowerPoint Presentation</vt:lpstr>
      <vt:lpstr>Ordering variables</vt:lpstr>
      <vt:lpstr>Deleting data</vt:lpstr>
      <vt:lpstr>drop delete variables or observations </vt:lpstr>
      <vt:lpstr>PowerPoint Presentation</vt:lpstr>
      <vt:lpstr>keep retain variables or observations </vt:lpstr>
      <vt:lpstr>PowerPoint Presentation</vt:lpstr>
      <vt:lpstr>Exercise</vt:lpstr>
      <vt:lpstr>PowerPoint Presentation</vt:lpstr>
      <vt:lpstr>PowerPoint Presentation</vt:lpstr>
      <vt:lpstr>Save your dataset to the directory you just created in both Stata &amp; comma delimited formats   (use a new filename – something to let you know that this is classroom exercise file)</vt:lpstr>
      <vt:lpstr>PowerPoint Presentation</vt:lpstr>
      <vt:lpstr>Labels</vt:lpstr>
      <vt:lpstr>PowerPoint Presentation</vt:lpstr>
      <vt:lpstr>label variable attaches a label (up to 80 characters) to a variable 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label define create value label definition  label values attach value label definition to the variable</vt:lpstr>
      <vt:lpstr>PowerPoint Presentation</vt:lpstr>
      <vt:lpstr>PowerPoint Presentation</vt:lpstr>
      <vt:lpstr>PowerPoint Presentation</vt:lpstr>
      <vt:lpstr>labelbook displays value label information </vt:lpstr>
      <vt:lpstr>PowerPoint Presentation</vt:lpstr>
      <vt:lpstr>Date, math, &amp; string functions</vt:lpstr>
      <vt:lpstr>Dates: Four ways to store dates in Stata</vt:lpstr>
      <vt:lpstr>Creating &amp; formatting SIF dates from components</vt:lpstr>
      <vt:lpstr>Creating &amp; formatting SIF dates from HRFs</vt:lpstr>
      <vt:lpstr>Extracting components from SIF dates</vt:lpstr>
      <vt:lpstr>Creating HRFs from SIF 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Numeric-string conversion</vt:lpstr>
      <vt:lpstr>PowerPoint Presentation</vt:lpstr>
      <vt:lpstr>PowerPoint Presentation</vt:lpstr>
      <vt:lpstr>PowerPoint Presentation</vt:lpstr>
      <vt:lpstr>PowerPoint Presentation</vt:lpstr>
      <vt:lpstr>Extended generation functions</vt:lpstr>
      <vt:lpstr>egen generate a new variable using extended generation functions</vt:lpstr>
      <vt:lpstr>PowerPoint Presentation</vt:lpstr>
      <vt:lpstr>Exercise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Stata</dc:title>
  <dc:creator>Jeff</dc:creator>
  <cp:lastModifiedBy>Susan C. Glenn</cp:lastModifiedBy>
  <cp:revision>9</cp:revision>
  <dcterms:created xsi:type="dcterms:W3CDTF">2013-08-27T19:08:06Z</dcterms:created>
  <dcterms:modified xsi:type="dcterms:W3CDTF">2022-11-21T22:16:03Z</dcterms:modified>
</cp:coreProperties>
</file>